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" pitchFamily="2" charset="0"/>
      <p:regular r:id="rId13"/>
      <p:bold r:id="rId14"/>
    </p:embeddedFont>
    <p:embeddedFont>
      <p:font typeface="Poppins Italics" panose="020B0604020202020204" charset="0"/>
      <p:regular r:id="rId15"/>
    </p:embeddedFont>
    <p:embeddedFont>
      <p:font typeface="Open Sans Bold" pitchFamily="2" charset="0"/>
      <p:regular r:id="rId16"/>
      <p:bold r:id="rId17"/>
    </p:embeddedFont>
    <p:embeddedFont>
      <p:font typeface="Poppins" panose="020B0604020202020204" charset="0"/>
      <p:regular r:id="rId18"/>
    </p:embeddedFont>
    <p:embeddedFont>
      <p:font typeface="Poppins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622" autoAdjust="0"/>
  </p:normalViewPr>
  <p:slideViewPr>
    <p:cSldViewPr>
      <p:cViewPr varScale="1">
        <p:scale>
          <a:sx n="73" d="100"/>
          <a:sy n="73" d="100"/>
        </p:scale>
        <p:origin x="9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3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42272" y="1679641"/>
            <a:ext cx="3530079" cy="6984868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48" r="-24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3947572" y="3465853"/>
            <a:ext cx="2627347" cy="5198657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383" r="-383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733660" y="4327316"/>
            <a:ext cx="2191972" cy="4337193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58" b="-15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173993" y="7734639"/>
            <a:ext cx="4780043" cy="739073"/>
            <a:chOff x="0" y="0"/>
            <a:chExt cx="4857239" cy="75100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857239" cy="751008"/>
            </a:xfrm>
            <a:custGeom>
              <a:avLst/>
              <a:gdLst/>
              <a:ahLst/>
              <a:cxnLst/>
              <a:rect l="l" t="t" r="r" b="b"/>
              <a:pathLst>
                <a:path w="4857239" h="751008">
                  <a:moveTo>
                    <a:pt x="161963" y="0"/>
                  </a:moveTo>
                  <a:lnTo>
                    <a:pt x="4695276" y="0"/>
                  </a:lnTo>
                  <a:cubicBezTo>
                    <a:pt x="4738231" y="0"/>
                    <a:pt x="4779427" y="17064"/>
                    <a:pt x="4809801" y="47438"/>
                  </a:cubicBezTo>
                  <a:cubicBezTo>
                    <a:pt x="4840175" y="77812"/>
                    <a:pt x="4857239" y="119008"/>
                    <a:pt x="4857239" y="161963"/>
                  </a:cubicBezTo>
                  <a:lnTo>
                    <a:pt x="4857239" y="589045"/>
                  </a:lnTo>
                  <a:cubicBezTo>
                    <a:pt x="4857239" y="632000"/>
                    <a:pt x="4840175" y="673196"/>
                    <a:pt x="4809801" y="703570"/>
                  </a:cubicBezTo>
                  <a:cubicBezTo>
                    <a:pt x="4779427" y="733944"/>
                    <a:pt x="4738231" y="751008"/>
                    <a:pt x="4695276" y="751008"/>
                  </a:cubicBezTo>
                  <a:lnTo>
                    <a:pt x="161963" y="751008"/>
                  </a:lnTo>
                  <a:cubicBezTo>
                    <a:pt x="119008" y="751008"/>
                    <a:pt x="77812" y="733944"/>
                    <a:pt x="47438" y="703570"/>
                  </a:cubicBezTo>
                  <a:cubicBezTo>
                    <a:pt x="17064" y="673196"/>
                    <a:pt x="0" y="632000"/>
                    <a:pt x="0" y="589045"/>
                  </a:cubicBezTo>
                  <a:lnTo>
                    <a:pt x="0" y="161963"/>
                  </a:lnTo>
                  <a:cubicBezTo>
                    <a:pt x="0" y="119008"/>
                    <a:pt x="17064" y="77812"/>
                    <a:pt x="47438" y="47438"/>
                  </a:cubicBezTo>
                  <a:cubicBezTo>
                    <a:pt x="77812" y="17064"/>
                    <a:pt x="119008" y="0"/>
                    <a:pt x="161963" y="0"/>
                  </a:cubicBezTo>
                  <a:close/>
                </a:path>
              </a:pathLst>
            </a:custGeom>
            <a:solidFill>
              <a:srgbClr val="E3496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857239" cy="789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173993" y="9258300"/>
            <a:ext cx="4283197" cy="653519"/>
          </a:xfrm>
          <a:custGeom>
            <a:avLst/>
            <a:gdLst/>
            <a:ahLst/>
            <a:cxnLst/>
            <a:rect l="l" t="t" r="r" b="b"/>
            <a:pathLst>
              <a:path w="4283197" h="653519">
                <a:moveTo>
                  <a:pt x="0" y="0"/>
                </a:moveTo>
                <a:lnTo>
                  <a:pt x="4283196" y="0"/>
                </a:lnTo>
                <a:lnTo>
                  <a:pt x="4283196" y="653519"/>
                </a:lnTo>
                <a:lnTo>
                  <a:pt x="0" y="653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524000" y="7962900"/>
            <a:ext cx="4057253" cy="278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400" b="1" spc="397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nossomomento.app</a:t>
            </a:r>
            <a:endParaRPr lang="en-US" sz="2400" b="1" spc="39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780" y="2001751"/>
            <a:ext cx="7879588" cy="5253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6909650"/>
            <a:ext cx="18860414" cy="3377350"/>
            <a:chOff x="0" y="0"/>
            <a:chExt cx="4967352" cy="8895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7352" cy="889508"/>
            </a:xfrm>
            <a:custGeom>
              <a:avLst/>
              <a:gdLst/>
              <a:ahLst/>
              <a:cxnLst/>
              <a:rect l="l" t="t" r="r" b="b"/>
              <a:pathLst>
                <a:path w="4967352" h="889508">
                  <a:moveTo>
                    <a:pt x="0" y="0"/>
                  </a:moveTo>
                  <a:lnTo>
                    <a:pt x="4967352" y="0"/>
                  </a:lnTo>
                  <a:lnTo>
                    <a:pt x="4967352" y="889508"/>
                  </a:lnTo>
                  <a:lnTo>
                    <a:pt x="0" y="88950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967352" cy="92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18478" y="3178751"/>
            <a:ext cx="1042538" cy="47625"/>
            <a:chOff x="0" y="0"/>
            <a:chExt cx="274578" cy="1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118478" y="3932601"/>
            <a:ext cx="300729" cy="300729"/>
          </a:xfrm>
          <a:custGeom>
            <a:avLst/>
            <a:gdLst/>
            <a:ahLst/>
            <a:cxnLst/>
            <a:rect l="l" t="t" r="r" b="b"/>
            <a:pathLst>
              <a:path w="300729" h="300729">
                <a:moveTo>
                  <a:pt x="0" y="0"/>
                </a:moveTo>
                <a:lnTo>
                  <a:pt x="300728" y="0"/>
                </a:lnTo>
                <a:lnTo>
                  <a:pt x="300728" y="300729"/>
                </a:lnTo>
                <a:lnTo>
                  <a:pt x="0" y="300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18478" y="4534185"/>
            <a:ext cx="300729" cy="300729"/>
          </a:xfrm>
          <a:custGeom>
            <a:avLst/>
            <a:gdLst/>
            <a:ahLst/>
            <a:cxnLst/>
            <a:rect l="l" t="t" r="r" b="b"/>
            <a:pathLst>
              <a:path w="300729" h="300729">
                <a:moveTo>
                  <a:pt x="0" y="0"/>
                </a:moveTo>
                <a:lnTo>
                  <a:pt x="300728" y="0"/>
                </a:lnTo>
                <a:lnTo>
                  <a:pt x="300728" y="300729"/>
                </a:lnTo>
                <a:lnTo>
                  <a:pt x="0" y="300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18478" y="5132547"/>
            <a:ext cx="300729" cy="300729"/>
          </a:xfrm>
          <a:custGeom>
            <a:avLst/>
            <a:gdLst/>
            <a:ahLst/>
            <a:cxnLst/>
            <a:rect l="l" t="t" r="r" b="b"/>
            <a:pathLst>
              <a:path w="300729" h="300729">
                <a:moveTo>
                  <a:pt x="0" y="0"/>
                </a:moveTo>
                <a:lnTo>
                  <a:pt x="300728" y="0"/>
                </a:lnTo>
                <a:lnTo>
                  <a:pt x="300728" y="300728"/>
                </a:lnTo>
                <a:lnTo>
                  <a:pt x="0" y="30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922522" y="1667522"/>
            <a:ext cx="6334784" cy="633478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908" r="-3908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118478" y="2126125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Contato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63836" y="3934063"/>
            <a:ext cx="2990464" cy="2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(21) 96957-7825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63836" y="4535647"/>
            <a:ext cx="2990464" cy="2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sz="1596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nossomomento.app</a:t>
            </a:r>
            <a:endParaRPr lang="en-US" sz="1596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663836" y="5139748"/>
            <a:ext cx="3736964" cy="52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faleconosco@nossomomento.app</a:t>
            </a:r>
            <a:r>
              <a:rPr lang="pt-BR" sz="16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/>
            </a:r>
            <a:br>
              <a:rPr lang="pt-BR" sz="16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n-US" sz="1596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Open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118478" y="9538572"/>
            <a:ext cx="5767244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Todos os direitos reservados a WSL Marketing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03077" y="3129914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Fou</a:t>
            </a: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36893" y="3909291"/>
            <a:ext cx="4857337" cy="106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500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Welle</a:t>
            </a:r>
            <a:r>
              <a:rPr lang="en-US" sz="35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rson</a:t>
            </a:r>
          </a:p>
          <a:p>
            <a:pPr algn="l">
              <a:lnSpc>
                <a:spcPts val="4095"/>
              </a:lnSpc>
            </a:pPr>
            <a:r>
              <a:rPr lang="en-US" sz="3500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Lima</a:t>
            </a: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-2462652">
            <a:off x="5075227" y="-1306951"/>
            <a:ext cx="3127859" cy="6189006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95" b="-29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-2462652">
            <a:off x="2299117" y="1081774"/>
            <a:ext cx="3127859" cy="618900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2" b="-2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 rot="-2462652">
            <a:off x="-258867" y="3490655"/>
            <a:ext cx="3127859" cy="6189006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58" b="-158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 rot="-2462652">
            <a:off x="9609617" y="3764994"/>
            <a:ext cx="3127859" cy="6189006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48" r="-248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 rot="-2462652">
            <a:off x="6833507" y="6153719"/>
            <a:ext cx="3127859" cy="6189006"/>
            <a:chOff x="0" y="0"/>
            <a:chExt cx="2620010" cy="518414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158" b="-158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1" name="Group 61"/>
          <p:cNvGrpSpPr>
            <a:grpSpLocks noChangeAspect="1"/>
          </p:cNvGrpSpPr>
          <p:nvPr/>
        </p:nvGrpSpPr>
        <p:grpSpPr>
          <a:xfrm rot="-2462652">
            <a:off x="4275524" y="8562599"/>
            <a:ext cx="3127859" cy="6189006"/>
            <a:chOff x="0" y="0"/>
            <a:chExt cx="2620010" cy="5184140"/>
          </a:xfrm>
        </p:grpSpPr>
        <p:sp>
          <p:nvSpPr>
            <p:cNvPr id="62" name="Freeform 6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" r="-112"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7" name="Freeform 6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0" name="Freeform 7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4870476" y="3438747"/>
            <a:ext cx="1311811" cy="59926"/>
            <a:chOff x="0" y="0"/>
            <a:chExt cx="274578" cy="12543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11301549" y="2124082"/>
            <a:ext cx="4880738" cy="91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14"/>
              </a:lnSpc>
            </a:pPr>
            <a:r>
              <a:rPr lang="en-US" sz="573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94540" cy="10287000"/>
            <a:chOff x="0" y="0"/>
            <a:chExt cx="113107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1072" cy="2709333"/>
            </a:xfrm>
            <a:custGeom>
              <a:avLst/>
              <a:gdLst/>
              <a:ahLst/>
              <a:cxnLst/>
              <a:rect l="l" t="t" r="r" b="b"/>
              <a:pathLst>
                <a:path w="1131072" h="2709333">
                  <a:moveTo>
                    <a:pt x="0" y="0"/>
                  </a:moveTo>
                  <a:lnTo>
                    <a:pt x="1131072" y="0"/>
                  </a:lnTo>
                  <a:lnTo>
                    <a:pt x="113107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3107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828563" y="1728401"/>
            <a:ext cx="5035897" cy="9964388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1" t="-1805" r="-549" b="-15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183928" y="5095875"/>
            <a:ext cx="1042538" cy="47625"/>
            <a:chOff x="0" y="0"/>
            <a:chExt cx="274578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14285" y="136939"/>
            <a:ext cx="6539092" cy="6293933"/>
            <a:chOff x="30480" y="591820"/>
            <a:chExt cx="12736830" cy="1225931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19107" r="-19107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7183928" y="3916448"/>
            <a:ext cx="498292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Problema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183928" y="5544115"/>
            <a:ext cx="5263403" cy="4323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rotina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diária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a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falta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ideias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programas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dois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desafios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levam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monotonia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relacionamentos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As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existentes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como agendas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digitais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aplicativos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encontro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oferecem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solução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integrada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seja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ao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mesmo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tempo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prática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divertida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focada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experiência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casal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8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dificuldade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encontrar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planejar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forma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fácil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interativa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atividades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mantenham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chama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do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relacionamento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acesa</a:t>
            </a:r>
            <a:r>
              <a:rPr lang="en-US" sz="18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1832"/>
            <a:ext cx="989802" cy="989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344811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7922056" cy="5143500"/>
            <a:chOff x="0" y="0"/>
            <a:chExt cx="2086467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6467" cy="1354667"/>
            </a:xfrm>
            <a:custGeom>
              <a:avLst/>
              <a:gdLst/>
              <a:ahLst/>
              <a:cxnLst/>
              <a:rect l="l" t="t" r="r" b="b"/>
              <a:pathLst>
                <a:path w="2086467" h="1354667">
                  <a:moveTo>
                    <a:pt x="0" y="0"/>
                  </a:moveTo>
                  <a:lnTo>
                    <a:pt x="2086467" y="0"/>
                  </a:lnTo>
                  <a:lnTo>
                    <a:pt x="2086467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86467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-488239" y="1752839"/>
            <a:ext cx="3427209" cy="6781322"/>
            <a:chOff x="0" y="0"/>
            <a:chExt cx="2620010" cy="5184140"/>
          </a:xfrm>
        </p:grpSpPr>
        <p:sp>
          <p:nvSpPr>
            <p:cNvPr id="15" name="Freeform 1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" r="-112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2449548" y="2363933"/>
            <a:ext cx="3427209" cy="6781322"/>
            <a:chOff x="0" y="0"/>
            <a:chExt cx="2620010" cy="5184140"/>
          </a:xfrm>
        </p:grpSpPr>
        <p:sp>
          <p:nvSpPr>
            <p:cNvPr id="25" name="Freeform 2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8" r="-248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542814" y="2950026"/>
            <a:ext cx="3427209" cy="6781322"/>
            <a:chOff x="0" y="0"/>
            <a:chExt cx="2620010" cy="5184140"/>
          </a:xfrm>
        </p:grpSpPr>
        <p:sp>
          <p:nvSpPr>
            <p:cNvPr id="35" name="Freeform 3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0689690" y="2215261"/>
            <a:ext cx="1243911" cy="47625"/>
            <a:chOff x="0" y="0"/>
            <a:chExt cx="327614" cy="1254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27614" cy="12543"/>
            </a:xfrm>
            <a:custGeom>
              <a:avLst/>
              <a:gdLst/>
              <a:ahLst/>
              <a:cxnLst/>
              <a:rect l="l" t="t" r="r" b="b"/>
              <a:pathLst>
                <a:path w="327614" h="12543">
                  <a:moveTo>
                    <a:pt x="6272" y="0"/>
                  </a:moveTo>
                  <a:lnTo>
                    <a:pt x="321343" y="0"/>
                  </a:lnTo>
                  <a:cubicBezTo>
                    <a:pt x="323006" y="0"/>
                    <a:pt x="324601" y="661"/>
                    <a:pt x="325777" y="1837"/>
                  </a:cubicBezTo>
                  <a:cubicBezTo>
                    <a:pt x="326954" y="3013"/>
                    <a:pt x="327614" y="4608"/>
                    <a:pt x="327614" y="6272"/>
                  </a:cubicBezTo>
                  <a:lnTo>
                    <a:pt x="327614" y="6272"/>
                  </a:lnTo>
                  <a:cubicBezTo>
                    <a:pt x="327614" y="7935"/>
                    <a:pt x="326954" y="9530"/>
                    <a:pt x="325777" y="10706"/>
                  </a:cubicBezTo>
                  <a:cubicBezTo>
                    <a:pt x="324601" y="11882"/>
                    <a:pt x="323006" y="12543"/>
                    <a:pt x="32134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327614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0689690" y="3009016"/>
            <a:ext cx="733022" cy="677751"/>
            <a:chOff x="0" y="0"/>
            <a:chExt cx="879085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79085" cy="812800"/>
            </a:xfrm>
            <a:custGeom>
              <a:avLst/>
              <a:gdLst/>
              <a:ahLst/>
              <a:cxnLst/>
              <a:rect l="l" t="t" r="r" b="b"/>
              <a:pathLst>
                <a:path w="879085" h="812800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9" name="TextBox 49"/>
            <p:cNvSpPr txBox="1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689690" y="4429716"/>
            <a:ext cx="733022" cy="677751"/>
            <a:chOff x="0" y="0"/>
            <a:chExt cx="879085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79085" cy="812800"/>
            </a:xfrm>
            <a:custGeom>
              <a:avLst/>
              <a:gdLst/>
              <a:ahLst/>
              <a:cxnLst/>
              <a:rect l="l" t="t" r="r" b="b"/>
              <a:pathLst>
                <a:path w="879085" h="812800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689690" y="5967659"/>
            <a:ext cx="733022" cy="677751"/>
            <a:chOff x="0" y="0"/>
            <a:chExt cx="879085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79085" cy="812800"/>
            </a:xfrm>
            <a:custGeom>
              <a:avLst/>
              <a:gdLst/>
              <a:ahLst/>
              <a:cxnLst/>
              <a:rect l="l" t="t" r="r" b="b"/>
              <a:pathLst>
                <a:path w="879085" h="812800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689690" y="1162634"/>
            <a:ext cx="5795564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Solução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819953" y="3020454"/>
            <a:ext cx="5037345" cy="81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areamento Único: 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 sistema de pareamento entre contas que cria um espaço privado e exclusivo para o casal.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787916" y="3185013"/>
            <a:ext cx="53656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819953" y="4441155"/>
            <a:ext cx="5037345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Catálogos</a:t>
            </a:r>
            <a:r>
              <a:rPr lang="en-US" sz="15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Personalizados</a:t>
            </a:r>
            <a:r>
              <a:rPr lang="en-US" sz="15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próprio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catálogo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ideias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atividades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 o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precificar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(a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moeda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virtual do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0787916" y="4605714"/>
            <a:ext cx="53656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819953" y="6043998"/>
            <a:ext cx="5037345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Economia</a:t>
            </a:r>
            <a:r>
              <a:rPr lang="en-US" sz="15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5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Foguinhos</a:t>
            </a:r>
            <a:r>
              <a:rPr lang="en-US" sz="15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baseia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economia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própria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começa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10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o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único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ganhar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através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check-in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diário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resgatado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queimados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desaparecem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mercado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incentivando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interação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constante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a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valorização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moeda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787916" y="6143656"/>
            <a:ext cx="53656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10689690" y="8350850"/>
            <a:ext cx="733022" cy="677751"/>
            <a:chOff x="0" y="0"/>
            <a:chExt cx="879085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79085" cy="812800"/>
            </a:xfrm>
            <a:custGeom>
              <a:avLst/>
              <a:gdLst/>
              <a:ahLst/>
              <a:cxnLst/>
              <a:rect l="l" t="t" r="r" b="b"/>
              <a:pathLst>
                <a:path w="879085" h="812800">
                  <a:moveTo>
                    <a:pt x="439542" y="0"/>
                  </a:moveTo>
                  <a:cubicBezTo>
                    <a:pt x="196790" y="0"/>
                    <a:pt x="0" y="181951"/>
                    <a:pt x="0" y="406400"/>
                  </a:cubicBezTo>
                  <a:cubicBezTo>
                    <a:pt x="0" y="630849"/>
                    <a:pt x="196790" y="812800"/>
                    <a:pt x="439542" y="812800"/>
                  </a:cubicBezTo>
                  <a:cubicBezTo>
                    <a:pt x="682295" y="812800"/>
                    <a:pt x="879085" y="630849"/>
                    <a:pt x="879085" y="406400"/>
                  </a:cubicBezTo>
                  <a:cubicBezTo>
                    <a:pt x="879085" y="181951"/>
                    <a:pt x="682295" y="0"/>
                    <a:pt x="4395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6" name="TextBox 66"/>
            <p:cNvSpPr txBox="1"/>
            <p:nvPr/>
          </p:nvSpPr>
          <p:spPr>
            <a:xfrm>
              <a:off x="82414" y="28575"/>
              <a:ext cx="714256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1819953" y="8362289"/>
            <a:ext cx="5037345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Comunicação Direta:</a:t>
            </a: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solução final é um pedido de momentos que pode ser enviado diretamente para o app do parceiro (in-app) e via Push, facilitando a comunicação e a surpresa. 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0787916" y="8526848"/>
            <a:ext cx="53656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pic>
        <p:nvPicPr>
          <p:cNvPr id="69" name="Imagem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1832"/>
            <a:ext cx="989802" cy="9898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489471" y="425967"/>
            <a:ext cx="940428" cy="1860799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295" b="-29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64241" y="2262654"/>
            <a:ext cx="6210972" cy="48224"/>
            <a:chOff x="0" y="0"/>
            <a:chExt cx="1635812" cy="127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5812" cy="12701"/>
            </a:xfrm>
            <a:custGeom>
              <a:avLst/>
              <a:gdLst/>
              <a:ahLst/>
              <a:cxnLst/>
              <a:rect l="l" t="t" r="r" b="b"/>
              <a:pathLst>
                <a:path w="1635812" h="12701">
                  <a:moveTo>
                    <a:pt x="6351" y="0"/>
                  </a:moveTo>
                  <a:lnTo>
                    <a:pt x="1629461" y="0"/>
                  </a:lnTo>
                  <a:cubicBezTo>
                    <a:pt x="1631145" y="0"/>
                    <a:pt x="1632761" y="669"/>
                    <a:pt x="1633952" y="1860"/>
                  </a:cubicBezTo>
                  <a:cubicBezTo>
                    <a:pt x="1635142" y="3051"/>
                    <a:pt x="1635812" y="4666"/>
                    <a:pt x="1635812" y="6351"/>
                  </a:cubicBezTo>
                  <a:lnTo>
                    <a:pt x="1635812" y="6351"/>
                  </a:lnTo>
                  <a:cubicBezTo>
                    <a:pt x="1635812" y="9858"/>
                    <a:pt x="1632968" y="12701"/>
                    <a:pt x="1629461" y="12701"/>
                  </a:cubicBezTo>
                  <a:lnTo>
                    <a:pt x="6351" y="12701"/>
                  </a:lnTo>
                  <a:cubicBezTo>
                    <a:pt x="4666" y="12701"/>
                    <a:pt x="3051" y="12032"/>
                    <a:pt x="1860" y="10841"/>
                  </a:cubicBezTo>
                  <a:cubicBezTo>
                    <a:pt x="669" y="9650"/>
                    <a:pt x="0" y="8035"/>
                    <a:pt x="0" y="6351"/>
                  </a:cubicBezTo>
                  <a:lnTo>
                    <a:pt x="0" y="6351"/>
                  </a:lnTo>
                  <a:cubicBezTo>
                    <a:pt x="0" y="4666"/>
                    <a:pt x="669" y="3051"/>
                    <a:pt x="1860" y="1860"/>
                  </a:cubicBezTo>
                  <a:cubicBezTo>
                    <a:pt x="3051" y="669"/>
                    <a:pt x="4666" y="0"/>
                    <a:pt x="635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635812" cy="50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105604" y="2982091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5365" y="6006748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32675" y="6006748"/>
            <a:ext cx="677751" cy="67775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153072" y="6006748"/>
            <a:ext cx="677751" cy="67775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564241" y="1192278"/>
            <a:ext cx="8423420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Jornada no Aplicativo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52892" y="2953516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Configuração do Catálogo Pessoal: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196424" y="315808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6186" y="618274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823495" y="618274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43892" y="618274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052892" y="3426694"/>
            <a:ext cx="4206408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acessa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próprio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catálogo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navegar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pelas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categorias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Quentes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",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Lovezin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",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Sair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Rotina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") 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definir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preço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status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identidade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mercado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pessoal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app.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125186" y="5978173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Ação de Resgate ("Compra"):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25186" y="6451350"/>
            <a:ext cx="4206408" cy="296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catálogo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catálogo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gostaria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resgatá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-lo,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tenha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suficientes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resgatar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deduzido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moeda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queimada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(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desaparece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).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recebe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resgatado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632338" y="5978173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Interação e Reabastecimento Diário: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32338" y="6451350"/>
            <a:ext cx="4206408" cy="2717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principal forma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ganhar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através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check-in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check-in,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presenteia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 que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incentiva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interagir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diariamente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pensar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outro.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mecânica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garante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a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economia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do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seja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sustentável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que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haja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sempre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motivo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voltar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app. </a:t>
            </a:r>
          </a:p>
          <a:p>
            <a:pPr algn="l">
              <a:lnSpc>
                <a:spcPts val="1960"/>
              </a:lnSpc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049897" y="5978173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Celebração e Conclusão: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049897" y="6451350"/>
            <a:ext cx="4206408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Após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resgate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experiência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finalizada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app 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forma de Push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informando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foi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escolhido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simplifica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comunicação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mas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também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surpresa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celebração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selando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experiência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jornada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3644298" y="306565"/>
            <a:ext cx="1000773" cy="1980201"/>
            <a:chOff x="0" y="0"/>
            <a:chExt cx="2620010" cy="5184140"/>
          </a:xfrm>
        </p:grpSpPr>
        <p:sp>
          <p:nvSpPr>
            <p:cNvPr id="48" name="Freeform 4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48" r="-248"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4" name="Freeform 5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14411247" y="812954"/>
            <a:ext cx="744849" cy="1473812"/>
            <a:chOff x="0" y="0"/>
            <a:chExt cx="2620010" cy="5184140"/>
          </a:xfrm>
        </p:grpSpPr>
        <p:sp>
          <p:nvSpPr>
            <p:cNvPr id="58" name="Freeform 5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1" name="Freeform 6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3" name="Freeform 6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4" name="Freeform 6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6" name="Freeform 6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67" name="Group 67"/>
          <p:cNvGrpSpPr>
            <a:grpSpLocks noChangeAspect="1"/>
          </p:cNvGrpSpPr>
          <p:nvPr/>
        </p:nvGrpSpPr>
        <p:grpSpPr>
          <a:xfrm>
            <a:off x="13216608" y="1057178"/>
            <a:ext cx="621421" cy="1229588"/>
            <a:chOff x="0" y="0"/>
            <a:chExt cx="2620010" cy="5184140"/>
          </a:xfrm>
        </p:grpSpPr>
        <p:sp>
          <p:nvSpPr>
            <p:cNvPr id="68" name="Freeform 6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9" name="Freeform 6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158" b="-158"/>
              </a:stretch>
            </a:blipFill>
          </p:spPr>
        </p:sp>
        <p:sp>
          <p:nvSpPr>
            <p:cNvPr id="70" name="Freeform 7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2" name="Freeform 7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3" name="Freeform 7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5" name="Freeform 7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76" name="Freeform 7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77" name="Group 77"/>
          <p:cNvGrpSpPr/>
          <p:nvPr/>
        </p:nvGrpSpPr>
        <p:grpSpPr>
          <a:xfrm>
            <a:off x="1225365" y="2982091"/>
            <a:ext cx="677751" cy="677751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9" name="TextBox 7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6732675" y="2982091"/>
            <a:ext cx="677751" cy="677751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2" name="TextBox 8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83" name="TextBox 83"/>
          <p:cNvSpPr txBox="1"/>
          <p:nvPr/>
        </p:nvSpPr>
        <p:spPr>
          <a:xfrm>
            <a:off x="1316186" y="315808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823495" y="3158089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125186" y="2953516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Primeiro Contato e Cadastro: 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2125186" y="3426694"/>
            <a:ext cx="4206408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baixa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recebido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tela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boas-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vindas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e-mail 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telefone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define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senha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cadastrar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recebe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saldo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inicial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10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7633134" y="2953516"/>
            <a:ext cx="4206408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Pareamento com o Parceiro: 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633134" y="3426694"/>
            <a:ext cx="4206408" cy="222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solicita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insira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número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telefone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enviar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solicitação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pareamento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recebe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solicitação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aceitá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rejeitá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-la.</a:t>
            </a: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>
              <a:lnSpc>
                <a:spcPts val="1960"/>
              </a:lnSpc>
            </a:pPr>
            <a:r>
              <a:rPr lang="en-US" sz="14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pareamento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aceito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conexão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estabelecida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 a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jornada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 </a:t>
            </a:r>
            <a:r>
              <a:rPr lang="en-US" sz="1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inicia</a:t>
            </a:r>
            <a:r>
              <a:rPr lang="en-US" sz="1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1960"/>
              </a:lnSpc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Imagem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9145" y="5580862"/>
            <a:ext cx="3457869" cy="6841988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1424" t="-55093" r="-45901" b="-2795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415066" y="5580862"/>
            <a:ext cx="3457869" cy="6841988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2135" t="-32083" r="-48731" b="-3270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3171468" y="5580862"/>
            <a:ext cx="3457869" cy="6841988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5176" t="-28742" r="-38790" b="-13975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212029" y="2049772"/>
            <a:ext cx="5863943" cy="47625"/>
            <a:chOff x="0" y="0"/>
            <a:chExt cx="1544413" cy="1254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44413" cy="12543"/>
            </a:xfrm>
            <a:custGeom>
              <a:avLst/>
              <a:gdLst/>
              <a:ahLst/>
              <a:cxnLst/>
              <a:rect l="l" t="t" r="r" b="b"/>
              <a:pathLst>
                <a:path w="1544413" h="12543">
                  <a:moveTo>
                    <a:pt x="6272" y="0"/>
                  </a:moveTo>
                  <a:lnTo>
                    <a:pt x="1538141" y="0"/>
                  </a:lnTo>
                  <a:cubicBezTo>
                    <a:pt x="1539805" y="0"/>
                    <a:pt x="1541400" y="661"/>
                    <a:pt x="1542576" y="1837"/>
                  </a:cubicBezTo>
                  <a:cubicBezTo>
                    <a:pt x="1543752" y="3013"/>
                    <a:pt x="1544413" y="4608"/>
                    <a:pt x="1544413" y="6272"/>
                  </a:cubicBezTo>
                  <a:lnTo>
                    <a:pt x="1544413" y="6272"/>
                  </a:lnTo>
                  <a:cubicBezTo>
                    <a:pt x="1544413" y="7935"/>
                    <a:pt x="1543752" y="9530"/>
                    <a:pt x="1542576" y="10706"/>
                  </a:cubicBezTo>
                  <a:cubicBezTo>
                    <a:pt x="1541400" y="11882"/>
                    <a:pt x="1539805" y="12543"/>
                    <a:pt x="1538141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544413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88977" y="2790886"/>
            <a:ext cx="3787722" cy="478362"/>
            <a:chOff x="0" y="0"/>
            <a:chExt cx="997589" cy="12598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97589" cy="125988"/>
            </a:xfrm>
            <a:custGeom>
              <a:avLst/>
              <a:gdLst/>
              <a:ahLst/>
              <a:cxnLst/>
              <a:rect l="l" t="t" r="r" b="b"/>
              <a:pathLst>
                <a:path w="997589" h="125988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Comunicação e Memórias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250139" y="2790886"/>
            <a:ext cx="3787722" cy="478362"/>
            <a:chOff x="0" y="0"/>
            <a:chExt cx="997589" cy="12598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97589" cy="125988"/>
            </a:xfrm>
            <a:custGeom>
              <a:avLst/>
              <a:gdLst/>
              <a:ahLst/>
              <a:cxnLst/>
              <a:rect l="l" t="t" r="r" b="b"/>
              <a:pathLst>
                <a:path w="997589" h="125988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50"/>
            <p:cNvSpPr txBox="1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Hábitos q Quizzes de Casal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3009536" y="2790886"/>
            <a:ext cx="3787722" cy="478362"/>
            <a:chOff x="0" y="0"/>
            <a:chExt cx="997589" cy="12598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97589" cy="125988"/>
            </a:xfrm>
            <a:custGeom>
              <a:avLst/>
              <a:gdLst/>
              <a:ahLst/>
              <a:cxnLst/>
              <a:rect l="l" t="t" r="r" b="b"/>
              <a:pathLst>
                <a:path w="997589" h="125988">
                  <a:moveTo>
                    <a:pt x="62994" y="0"/>
                  </a:moveTo>
                  <a:lnTo>
                    <a:pt x="934595" y="0"/>
                  </a:lnTo>
                  <a:cubicBezTo>
                    <a:pt x="969386" y="0"/>
                    <a:pt x="997589" y="28203"/>
                    <a:pt x="997589" y="62994"/>
                  </a:cubicBezTo>
                  <a:lnTo>
                    <a:pt x="997589" y="62994"/>
                  </a:lnTo>
                  <a:cubicBezTo>
                    <a:pt x="997589" y="79701"/>
                    <a:pt x="990952" y="95724"/>
                    <a:pt x="979139" y="107538"/>
                  </a:cubicBezTo>
                  <a:cubicBezTo>
                    <a:pt x="967325" y="119352"/>
                    <a:pt x="951302" y="125988"/>
                    <a:pt x="934595" y="125988"/>
                  </a:cubicBezTo>
                  <a:lnTo>
                    <a:pt x="62994" y="125988"/>
                  </a:lnTo>
                  <a:cubicBezTo>
                    <a:pt x="46287" y="125988"/>
                    <a:pt x="30264" y="119352"/>
                    <a:pt x="18451" y="107538"/>
                  </a:cubicBezTo>
                  <a:cubicBezTo>
                    <a:pt x="6637" y="95724"/>
                    <a:pt x="0" y="79701"/>
                    <a:pt x="0" y="62994"/>
                  </a:cubicBezTo>
                  <a:lnTo>
                    <a:pt x="0" y="62994"/>
                  </a:lnTo>
                  <a:cubicBezTo>
                    <a:pt x="0" y="46287"/>
                    <a:pt x="6637" y="30264"/>
                    <a:pt x="18451" y="18451"/>
                  </a:cubicBezTo>
                  <a:cubicBezTo>
                    <a:pt x="30264" y="6637"/>
                    <a:pt x="46287" y="0"/>
                    <a:pt x="6299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997589" cy="154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r>
                <a:rPr lang="en-US" sz="1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Apps de Desafios Quentes e Intim.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5478839" y="1015136"/>
            <a:ext cx="7330322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Benchmark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653904" y="3449695"/>
            <a:ext cx="3457869" cy="187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Focados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espaço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privado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</a:pP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Between,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Couply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</a:t>
            </a: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Oferecem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chat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privado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calendários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compartilhados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álbuns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fotos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contagem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namoro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objetivo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"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lugar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secreto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para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fortalecendo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conexão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através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organização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do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história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conjunta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412686" y="3449695"/>
            <a:ext cx="3457869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Paired, Love Nudge.</a:t>
            </a:r>
          </a:p>
          <a:p>
            <a:pPr algn="just">
              <a:lnSpc>
                <a:spcPts val="1680"/>
              </a:lnSpc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</a:t>
            </a: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questionários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diários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dicas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especialistas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sugerem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atividades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fazer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 Paired,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exemplo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faz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perguntas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diárias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que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descubra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sobre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outro. O Love Nudge é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baseado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das "5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Linguagens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Amor". 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gamificação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aqui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baseada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pontos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no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cumprimento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175605" y="3449695"/>
            <a:ext cx="3457869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Focados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vida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sexual 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quebrar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rotina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de forma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direta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</a:pP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Desire, Spicer,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Kindu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</a:pP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</a:t>
            </a:r>
            <a:r>
              <a:rPr lang="en-US" sz="12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</a:t>
            </a:r>
            <a:r>
              <a:rPr lang="en-US" sz="1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Apresentam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-se como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jogos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 "cartas"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desafios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diferentes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níveis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intensidade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"match"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desafios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ambos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topam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fazer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funcionando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como um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cardápio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ideias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apimentar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relação</a:t>
            </a:r>
            <a:r>
              <a:rPr 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-467748" y="2510280"/>
            <a:ext cx="7330322" cy="1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476460" y="2510280"/>
            <a:ext cx="7330322" cy="1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235241" y="2510280"/>
            <a:ext cx="7330322" cy="18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"/>
              </a:lnSpc>
            </a:pPr>
            <a:r>
              <a:rPr lang="en-US" sz="1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Categoria 3</a:t>
            </a:r>
          </a:p>
        </p:txBody>
      </p:sp>
      <p:pic>
        <p:nvPicPr>
          <p:cNvPr id="61" name="Imagem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91468" y="2440215"/>
            <a:ext cx="3111424" cy="65615"/>
            <a:chOff x="0" y="0"/>
            <a:chExt cx="819470" cy="172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9470" cy="17281"/>
            </a:xfrm>
            <a:custGeom>
              <a:avLst/>
              <a:gdLst/>
              <a:ahLst/>
              <a:cxnLst/>
              <a:rect l="l" t="t" r="r" b="b"/>
              <a:pathLst>
                <a:path w="819470" h="17281">
                  <a:moveTo>
                    <a:pt x="8641" y="0"/>
                  </a:moveTo>
                  <a:lnTo>
                    <a:pt x="810829" y="0"/>
                  </a:lnTo>
                  <a:cubicBezTo>
                    <a:pt x="813121" y="0"/>
                    <a:pt x="815319" y="910"/>
                    <a:pt x="816939" y="2531"/>
                  </a:cubicBezTo>
                  <a:cubicBezTo>
                    <a:pt x="818559" y="4151"/>
                    <a:pt x="819470" y="6349"/>
                    <a:pt x="819470" y="8641"/>
                  </a:cubicBezTo>
                  <a:lnTo>
                    <a:pt x="819470" y="8641"/>
                  </a:lnTo>
                  <a:cubicBezTo>
                    <a:pt x="819470" y="13413"/>
                    <a:pt x="815601" y="17281"/>
                    <a:pt x="810829" y="17281"/>
                  </a:cubicBezTo>
                  <a:lnTo>
                    <a:pt x="8641" y="17281"/>
                  </a:lnTo>
                  <a:cubicBezTo>
                    <a:pt x="6349" y="17281"/>
                    <a:pt x="4151" y="16371"/>
                    <a:pt x="2531" y="14751"/>
                  </a:cubicBezTo>
                  <a:cubicBezTo>
                    <a:pt x="910" y="13130"/>
                    <a:pt x="0" y="10932"/>
                    <a:pt x="0" y="8641"/>
                  </a:cubicBezTo>
                  <a:lnTo>
                    <a:pt x="0" y="8641"/>
                  </a:lnTo>
                  <a:cubicBezTo>
                    <a:pt x="0" y="6349"/>
                    <a:pt x="910" y="4151"/>
                    <a:pt x="2531" y="2531"/>
                  </a:cubicBezTo>
                  <a:cubicBezTo>
                    <a:pt x="4151" y="910"/>
                    <a:pt x="6349" y="0"/>
                    <a:pt x="86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9470" cy="5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32748" y="1445594"/>
            <a:ext cx="10757734" cy="6704042"/>
            <a:chOff x="0" y="0"/>
            <a:chExt cx="2833313" cy="17656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33313" cy="1765674"/>
            </a:xfrm>
            <a:custGeom>
              <a:avLst/>
              <a:gdLst/>
              <a:ahLst/>
              <a:cxnLst/>
              <a:rect l="l" t="t" r="r" b="b"/>
              <a:pathLst>
                <a:path w="2833313" h="1765674">
                  <a:moveTo>
                    <a:pt x="36703" y="0"/>
                  </a:moveTo>
                  <a:lnTo>
                    <a:pt x="2796610" y="0"/>
                  </a:lnTo>
                  <a:cubicBezTo>
                    <a:pt x="2816880" y="0"/>
                    <a:pt x="2833313" y="16432"/>
                    <a:pt x="2833313" y="36703"/>
                  </a:cubicBezTo>
                  <a:lnTo>
                    <a:pt x="2833313" y="1728971"/>
                  </a:lnTo>
                  <a:cubicBezTo>
                    <a:pt x="2833313" y="1738705"/>
                    <a:pt x="2829446" y="1748041"/>
                    <a:pt x="2822563" y="1754924"/>
                  </a:cubicBezTo>
                  <a:cubicBezTo>
                    <a:pt x="2815679" y="1761807"/>
                    <a:pt x="2806344" y="1765674"/>
                    <a:pt x="2796610" y="1765674"/>
                  </a:cubicBezTo>
                  <a:lnTo>
                    <a:pt x="36703" y="1765674"/>
                  </a:lnTo>
                  <a:cubicBezTo>
                    <a:pt x="26969" y="1765674"/>
                    <a:pt x="17633" y="1761807"/>
                    <a:pt x="10750" y="1754924"/>
                  </a:cubicBezTo>
                  <a:cubicBezTo>
                    <a:pt x="3867" y="1748041"/>
                    <a:pt x="0" y="1738705"/>
                    <a:pt x="0" y="1728971"/>
                  </a:cubicBezTo>
                  <a:lnTo>
                    <a:pt x="0" y="36703"/>
                  </a:lnTo>
                  <a:cubicBezTo>
                    <a:pt x="0" y="26969"/>
                    <a:pt x="3867" y="17633"/>
                    <a:pt x="10750" y="10750"/>
                  </a:cubicBezTo>
                  <a:cubicBezTo>
                    <a:pt x="17633" y="3867"/>
                    <a:pt x="26969" y="0"/>
                    <a:pt x="3670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833313" cy="18037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490041" y="2957321"/>
            <a:ext cx="677751" cy="6777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44587" y="2957321"/>
            <a:ext cx="677751" cy="6777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90041" y="5818365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r>
                <a:rPr lang="en-US" sz="1599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25471" y="2572505"/>
            <a:ext cx="3111424" cy="65615"/>
            <a:chOff x="0" y="0"/>
            <a:chExt cx="819470" cy="172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9470" cy="17281"/>
            </a:xfrm>
            <a:custGeom>
              <a:avLst/>
              <a:gdLst/>
              <a:ahLst/>
              <a:cxnLst/>
              <a:rect l="l" t="t" r="r" b="b"/>
              <a:pathLst>
                <a:path w="819470" h="17281">
                  <a:moveTo>
                    <a:pt x="8641" y="0"/>
                  </a:moveTo>
                  <a:lnTo>
                    <a:pt x="810829" y="0"/>
                  </a:lnTo>
                  <a:cubicBezTo>
                    <a:pt x="813121" y="0"/>
                    <a:pt x="815319" y="910"/>
                    <a:pt x="816939" y="2531"/>
                  </a:cubicBezTo>
                  <a:cubicBezTo>
                    <a:pt x="818559" y="4151"/>
                    <a:pt x="819470" y="6349"/>
                    <a:pt x="819470" y="8641"/>
                  </a:cubicBezTo>
                  <a:lnTo>
                    <a:pt x="819470" y="8641"/>
                  </a:lnTo>
                  <a:cubicBezTo>
                    <a:pt x="819470" y="13413"/>
                    <a:pt x="815601" y="17281"/>
                    <a:pt x="810829" y="17281"/>
                  </a:cubicBezTo>
                  <a:lnTo>
                    <a:pt x="8641" y="17281"/>
                  </a:lnTo>
                  <a:cubicBezTo>
                    <a:pt x="6349" y="17281"/>
                    <a:pt x="4151" y="16371"/>
                    <a:pt x="2531" y="14751"/>
                  </a:cubicBezTo>
                  <a:cubicBezTo>
                    <a:pt x="910" y="13130"/>
                    <a:pt x="0" y="10932"/>
                    <a:pt x="0" y="8641"/>
                  </a:cubicBezTo>
                  <a:lnTo>
                    <a:pt x="0" y="8641"/>
                  </a:lnTo>
                  <a:cubicBezTo>
                    <a:pt x="0" y="6349"/>
                    <a:pt x="910" y="4151"/>
                    <a:pt x="2531" y="2531"/>
                  </a:cubicBezTo>
                  <a:cubicBezTo>
                    <a:pt x="4151" y="910"/>
                    <a:pt x="6349" y="0"/>
                    <a:pt x="86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9470" cy="55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311615" y="6039143"/>
            <a:ext cx="4998072" cy="2095465"/>
          </a:xfrm>
          <a:custGeom>
            <a:avLst/>
            <a:gdLst/>
            <a:ahLst/>
            <a:cxnLst/>
            <a:rect l="l" t="t" r="r" b="b"/>
            <a:pathLst>
              <a:path w="4998072" h="2095465">
                <a:moveTo>
                  <a:pt x="0" y="0"/>
                </a:moveTo>
                <a:lnTo>
                  <a:pt x="4998072" y="0"/>
                </a:lnTo>
                <a:lnTo>
                  <a:pt x="4998072" y="2095465"/>
                </a:lnTo>
                <a:lnTo>
                  <a:pt x="0" y="209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491468" y="1407494"/>
            <a:ext cx="4908941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Posicionamento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89861" y="3023477"/>
            <a:ext cx="370268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</a:t>
            </a:r>
            <a:r>
              <a:rPr lang="en-US" sz="16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Economia</a:t>
            </a:r>
            <a:r>
              <a:rPr lang="en-US" sz="16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6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Pessoal</a:t>
            </a:r>
            <a:r>
              <a:rPr lang="en-US" sz="16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16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Assimétrica</a:t>
            </a:r>
            <a:endParaRPr lang="en-US" sz="16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389861" y="3411449"/>
            <a:ext cx="3702680" cy="229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é 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maior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diferencial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Nos outros apps, as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listas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desafios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atividades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globais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iguais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dois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casal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simplesmente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diz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"sim"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 para as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mesmas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opções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No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app,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nós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criamos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mercado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privado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pessoa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tem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própria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"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loja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",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definindo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preço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disponibilidade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cada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"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produto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".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Isso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uma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dinâmica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oferta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demanda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que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nenhum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outro app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parece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ter.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apenas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vamos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fazer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?", mas sim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estou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disposto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gastar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meus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recursos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'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comprar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'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experiência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você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38383" y="1708463"/>
            <a:ext cx="3685600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Diferenciais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644407" y="3023477"/>
            <a:ext cx="3648709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Moeda como "Presente":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44407" y="3411449"/>
            <a:ext cx="3648709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forma de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ganhar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é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egoísta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mecanismo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check-in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diário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onde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um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parceiro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presenteia o outro com 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moeda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é uma sacada genial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Isso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incentiva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interação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diária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 um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generosidade, que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vez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financia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 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desejo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parceiro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É um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ciclo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dar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para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poder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receber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muito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profundo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simplesmente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cumprir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tarefa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ganhar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pontos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89861" y="5884521"/>
            <a:ext cx="3702680" cy="28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6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Foco na Execução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9861" y="6272493"/>
            <a:ext cx="3702680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Enquanto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outros apps se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concentram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descobrir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preferências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nosso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ciclo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termina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 uma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notificação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via Push, que serve como um "voucher"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convite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formal para a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realização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momento</a:t>
            </a:r>
            <a:r>
              <a:rPr lang="en-US" sz="1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transforma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fantasia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um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plano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ação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concreto</a:t>
            </a:r>
            <a:r>
              <a:rPr lang="en-US" sz="1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2352949" y="6506330"/>
            <a:ext cx="2787983" cy="5516503"/>
            <a:chOff x="0" y="0"/>
            <a:chExt cx="2620010" cy="5184140"/>
          </a:xfrm>
        </p:grpSpPr>
        <p:sp>
          <p:nvSpPr>
            <p:cNvPr id="41" name="Freeform 4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295" b="-295"/>
              </a:stretch>
            </a:blipFill>
          </p:spPr>
        </p:sp>
        <p:sp>
          <p:nvSpPr>
            <p:cNvPr id="43" name="Freeform 4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pic>
        <p:nvPicPr>
          <p:cNvPr id="50" name="Imagem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  <p:sp>
        <p:nvSpPr>
          <p:cNvPr id="51" name="CaixaDeTexto 50"/>
          <p:cNvSpPr txBox="1"/>
          <p:nvPr/>
        </p:nvSpPr>
        <p:spPr>
          <a:xfrm>
            <a:off x="946392" y="2869014"/>
            <a:ext cx="5257800" cy="3306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Pontos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Comum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com </a:t>
            </a: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concorrentes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  <a:p>
            <a:pPr>
              <a:lnSpc>
                <a:spcPts val="2100"/>
              </a:lnSpc>
            </a:pPr>
            <a:endParaRPr lang="en-US" sz="1500" b="1" dirty="0">
              <a:solidFill>
                <a:schemeClr val="bg1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23850" lvl="1" indent="-161925">
              <a:lnSpc>
                <a:spcPts val="2100"/>
              </a:lnSpc>
              <a:buFont typeface="Arial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Público-alvo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Assim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, o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foco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são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casais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já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estão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um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relacionamento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>
              <a:lnSpc>
                <a:spcPts val="2100"/>
              </a:lnSpc>
            </a:pPr>
            <a:endParaRPr lang="en-US" sz="15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23850" lvl="1" indent="-161925">
              <a:lnSpc>
                <a:spcPts val="2100"/>
              </a:lnSpc>
              <a:buFont typeface="Arial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missão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"combater a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rotina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" e "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apimentar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relação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" é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compartilhada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com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apps das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categorias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2 e 3.</a:t>
            </a:r>
          </a:p>
          <a:p>
            <a:pPr>
              <a:lnSpc>
                <a:spcPts val="2100"/>
              </a:lnSpc>
            </a:pPr>
            <a:endParaRPr lang="en-US" sz="15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23850" lvl="1" indent="-161925">
              <a:lnSpc>
                <a:spcPts val="2100"/>
              </a:lnSpc>
              <a:buFont typeface="Arial"/>
              <a:buChar char="•"/>
            </a:pPr>
            <a:r>
              <a:rPr lang="en-US" sz="1500" b="1" dirty="0" err="1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Gamificação</a:t>
            </a:r>
            <a:r>
              <a:rPr lang="en-US" sz="15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moeda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virtual (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e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recompensas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resgate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momentos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nos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coloca</a:t>
            </a:r>
            <a:r>
              <a:rPr lang="en-US" sz="15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 no campo dos apps </a:t>
            </a:r>
            <a:r>
              <a:rPr lang="en-US" sz="1500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gamificados</a:t>
            </a:r>
            <a:r>
              <a:rPr lang="en-US" sz="15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5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42520" y="3197687"/>
            <a:ext cx="2746731" cy="5434879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58" b="-15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54413" y="1654434"/>
            <a:ext cx="2746731" cy="5434879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" r="-112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770635" y="3197687"/>
            <a:ext cx="2746731" cy="5434879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882528" y="1654434"/>
            <a:ext cx="2746731" cy="5434879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22" b="-22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13998750" y="3197687"/>
            <a:ext cx="2746731" cy="5434879"/>
            <a:chOff x="0" y="0"/>
            <a:chExt cx="2620010" cy="518414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248" r="-248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2046130" y="2366740"/>
            <a:ext cx="173951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Início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158023" y="7485434"/>
            <a:ext cx="173951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Cadastro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433655" y="7485434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Catálogo Pessoal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274245" y="2366740"/>
            <a:ext cx="173951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Pareamento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502360" y="2366740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Catálogo Parceiro</a:t>
            </a:r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727913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42520" y="3197687"/>
            <a:ext cx="2746731" cy="5434879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48" r="-24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654413" y="1654434"/>
            <a:ext cx="2746731" cy="5434879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849" b="-849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7770635" y="3197687"/>
            <a:ext cx="2746731" cy="5434879"/>
            <a:chOff x="0" y="0"/>
            <a:chExt cx="2620010" cy="5184140"/>
          </a:xfrm>
        </p:grpSpPr>
        <p:sp>
          <p:nvSpPr>
            <p:cNvPr id="32" name="Freeform 3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83" r="-383"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10882528" y="1654434"/>
            <a:ext cx="2746731" cy="5434879"/>
            <a:chOff x="0" y="0"/>
            <a:chExt cx="2620010" cy="5184140"/>
          </a:xfrm>
        </p:grpSpPr>
        <p:sp>
          <p:nvSpPr>
            <p:cNvPr id="42" name="Freeform 4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t="-22" b="-22"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51" name="Group 51"/>
          <p:cNvGrpSpPr>
            <a:grpSpLocks noChangeAspect="1"/>
          </p:cNvGrpSpPr>
          <p:nvPr/>
        </p:nvGrpSpPr>
        <p:grpSpPr>
          <a:xfrm>
            <a:off x="13998750" y="3197687"/>
            <a:ext cx="2746731" cy="5434879"/>
            <a:chOff x="0" y="0"/>
            <a:chExt cx="2620010" cy="5184140"/>
          </a:xfrm>
        </p:grpSpPr>
        <p:sp>
          <p:nvSpPr>
            <p:cNvPr id="52" name="Freeform 5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t="-158" b="-158"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5" name="Freeform 5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7" name="Freeform 5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8" name="Freeform 5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60" name="Freeform 6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62" name="TextBox 62"/>
          <p:cNvSpPr txBox="1"/>
          <p:nvPr/>
        </p:nvSpPr>
        <p:spPr>
          <a:xfrm>
            <a:off x="2046130" y="2366740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Resgate de Momento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158023" y="7485434"/>
            <a:ext cx="173951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Notificações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433655" y="7485434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Presentear Foguinho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274245" y="2366740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Visualizar Foguinhos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502360" y="2366740"/>
            <a:ext cx="173951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Alterar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Foto</a:t>
            </a:r>
          </a:p>
        </p:txBody>
      </p:sp>
      <p:pic>
        <p:nvPicPr>
          <p:cNvPr id="67" name="Imagem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D0727">
                <a:alpha val="100000"/>
              </a:srgbClr>
            </a:gs>
            <a:gs pos="100000">
              <a:srgbClr val="0C082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153377" y="7361411"/>
            <a:ext cx="290192" cy="1530387"/>
            <a:chOff x="0" y="0"/>
            <a:chExt cx="294878" cy="15551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78" cy="1555103"/>
            </a:xfrm>
            <a:custGeom>
              <a:avLst/>
              <a:gdLst/>
              <a:ahLst/>
              <a:cxnLst/>
              <a:rect l="l" t="t" r="r" b="b"/>
              <a:pathLst>
                <a:path w="294878" h="1555103">
                  <a:moveTo>
                    <a:pt x="147439" y="0"/>
                  </a:moveTo>
                  <a:lnTo>
                    <a:pt x="147439" y="0"/>
                  </a:lnTo>
                  <a:cubicBezTo>
                    <a:pt x="228868" y="0"/>
                    <a:pt x="294878" y="66011"/>
                    <a:pt x="294878" y="147439"/>
                  </a:cubicBezTo>
                  <a:lnTo>
                    <a:pt x="294878" y="1407663"/>
                  </a:lnTo>
                  <a:cubicBezTo>
                    <a:pt x="294878" y="1446767"/>
                    <a:pt x="279345" y="1484268"/>
                    <a:pt x="251694" y="1511919"/>
                  </a:cubicBezTo>
                  <a:cubicBezTo>
                    <a:pt x="224044" y="1539569"/>
                    <a:pt x="186542" y="1555103"/>
                    <a:pt x="147439" y="1555103"/>
                  </a:cubicBezTo>
                  <a:lnTo>
                    <a:pt x="147439" y="1555103"/>
                  </a:lnTo>
                  <a:cubicBezTo>
                    <a:pt x="108336" y="1555103"/>
                    <a:pt x="70834" y="1539569"/>
                    <a:pt x="43184" y="1511919"/>
                  </a:cubicBezTo>
                  <a:cubicBezTo>
                    <a:pt x="15534" y="1484268"/>
                    <a:pt x="0" y="1446767"/>
                    <a:pt x="0" y="1407663"/>
                  </a:cubicBezTo>
                  <a:lnTo>
                    <a:pt x="0" y="147439"/>
                  </a:lnTo>
                  <a:cubicBezTo>
                    <a:pt x="0" y="108336"/>
                    <a:pt x="15534" y="70834"/>
                    <a:pt x="43184" y="43184"/>
                  </a:cubicBezTo>
                  <a:cubicBezTo>
                    <a:pt x="70834" y="15534"/>
                    <a:pt x="108336" y="0"/>
                    <a:pt x="1474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94878" cy="159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47843" y="1746887"/>
            <a:ext cx="4816747" cy="9530762"/>
            <a:chOff x="0" y="0"/>
            <a:chExt cx="2620010" cy="5184140"/>
          </a:xfrm>
        </p:grpSpPr>
        <p:sp>
          <p:nvSpPr>
            <p:cNvPr id="12" name="Freeform 1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" r="-11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4234168" y="2584593"/>
            <a:ext cx="3321504" cy="6572166"/>
            <a:chOff x="0" y="0"/>
            <a:chExt cx="2620010" cy="5184140"/>
          </a:xfrm>
        </p:grpSpPr>
        <p:sp>
          <p:nvSpPr>
            <p:cNvPr id="22" name="Freeform 22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t="-158" b="-158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494938" y="1597591"/>
            <a:ext cx="4311515" cy="86831"/>
            <a:chOff x="0" y="0"/>
            <a:chExt cx="1135543" cy="2286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35543" cy="22869"/>
            </a:xfrm>
            <a:custGeom>
              <a:avLst/>
              <a:gdLst/>
              <a:ahLst/>
              <a:cxnLst/>
              <a:rect l="l" t="t" r="r" b="b"/>
              <a:pathLst>
                <a:path w="1135543" h="22869">
                  <a:moveTo>
                    <a:pt x="11435" y="0"/>
                  </a:moveTo>
                  <a:lnTo>
                    <a:pt x="1124108" y="0"/>
                  </a:lnTo>
                  <a:cubicBezTo>
                    <a:pt x="1127141" y="0"/>
                    <a:pt x="1130050" y="1205"/>
                    <a:pt x="1132194" y="3349"/>
                  </a:cubicBezTo>
                  <a:cubicBezTo>
                    <a:pt x="1134338" y="5493"/>
                    <a:pt x="1135543" y="8402"/>
                    <a:pt x="1135543" y="11435"/>
                  </a:cubicBezTo>
                  <a:lnTo>
                    <a:pt x="1135543" y="11435"/>
                  </a:lnTo>
                  <a:cubicBezTo>
                    <a:pt x="1135543" y="17750"/>
                    <a:pt x="1130424" y="22869"/>
                    <a:pt x="1124108" y="22869"/>
                  </a:cubicBezTo>
                  <a:lnTo>
                    <a:pt x="11435" y="22869"/>
                  </a:lnTo>
                  <a:cubicBezTo>
                    <a:pt x="5119" y="22869"/>
                    <a:pt x="0" y="17750"/>
                    <a:pt x="0" y="11435"/>
                  </a:cubicBezTo>
                  <a:lnTo>
                    <a:pt x="0" y="11435"/>
                  </a:lnTo>
                  <a:cubicBezTo>
                    <a:pt x="0" y="5119"/>
                    <a:pt x="5119" y="0"/>
                    <a:pt x="1143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34964">
                    <a:alpha val="100000"/>
                  </a:srgbClr>
                </a:gs>
                <a:gs pos="100000">
                  <a:srgbClr val="92213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135543" cy="60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872735" y="648634"/>
            <a:ext cx="4857337" cy="73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56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Tecnologia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031650" y="1901627"/>
            <a:ext cx="4732607" cy="486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</a:t>
            </a:r>
          </a:p>
          <a:p>
            <a:pPr algn="l">
              <a:lnSpc>
                <a:spcPts val="2100"/>
              </a:lnSpc>
            </a:pPr>
            <a:endParaRPr lang="en-US" sz="18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 (Vanilla):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interatividade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controlando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que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vê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faz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escolha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pelo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"vanilla" (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puro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significa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usamos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frameworks como React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Angular,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mantendo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código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direto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Tailwind CSS: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 framework de CSS que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permitiu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construir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interface de forma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rápida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moderna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 um design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responsivo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se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diferentes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tamanhos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tela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HTML5: 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estrutural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Service Workers: 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roda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navegador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essencial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funcionamento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Notificações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Push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site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está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aberto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957875" y="1961408"/>
            <a:ext cx="4732607" cy="672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 &amp;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Serviços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</a:t>
            </a: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Nuvem</a:t>
            </a:r>
            <a:endParaRPr lang="en-US" sz="18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2100"/>
              </a:lnSpc>
            </a:pPr>
            <a:endParaRPr lang="en-US" sz="18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Google que serve como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coração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backend,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provendo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múltiplos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integrados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Authentication: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Gerencia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login,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cadastro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segurança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Firestore</a:t>
            </a: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banco de dados NoSQL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tempo real. É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onde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guardamos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todas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informações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pareamentos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catálogos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momentos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foguinhos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notificações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Cloud Functions: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servidor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inteligente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".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Usamos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executar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lógica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Notificações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Push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automaticamente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sempre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um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evento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acontece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banco de dados.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Cloud Messaging (FCM):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serviço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"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Correios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 do Google,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responsável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entregar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Notificações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Push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dispositivos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(desktop e mobile).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Storage: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armazenar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arquivos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mídia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como as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fotos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perfil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dos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usuários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8027700" y="6916222"/>
            <a:ext cx="4732607" cy="326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Hospedagem</a:t>
            </a:r>
            <a:r>
              <a:rPr lang="en-US" sz="18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&amp; Deploy</a:t>
            </a:r>
          </a:p>
          <a:p>
            <a:pPr algn="l">
              <a:lnSpc>
                <a:spcPts val="2100"/>
              </a:lnSpc>
            </a:pPr>
            <a:endParaRPr lang="en-US" sz="1899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GitHub / GitHub Pages: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controle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versão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código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para 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publicação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(deploy) da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versão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web do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aplicativo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Vercel</a:t>
            </a: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Uma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alternativa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hospedagem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moderna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também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utilizada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o deploy do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23850" lvl="1" indent="-161925" algn="l">
              <a:lnSpc>
                <a:spcPts val="2100"/>
              </a:lnSpc>
              <a:buFont typeface="Arial"/>
              <a:buChar char="•"/>
            </a:pPr>
            <a:r>
              <a:rPr lang="en-US" sz="15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Firebase Tools (CLI): 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ferramenta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linha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comando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usamos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publicar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nossa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Cloud Function na </a:t>
            </a:r>
            <a:r>
              <a:rPr lang="en-US" sz="15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nuvem</a:t>
            </a:r>
            <a:r>
              <a:rPr lang="en-US" sz="15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7" y="182083"/>
            <a:ext cx="1007585" cy="1007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1591</Words>
  <Application>Microsoft Office PowerPoint</Application>
  <PresentationFormat>Personalizar</PresentationFormat>
  <Paragraphs>114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Open Sans</vt:lpstr>
      <vt:lpstr>Poppins Italics</vt:lpstr>
      <vt:lpstr>Open Sans Bold</vt:lpstr>
      <vt:lpstr>Poppins</vt:lpstr>
      <vt:lpstr>Poppins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Gradient Mobile Application Presentation</dc:title>
  <cp:lastModifiedBy>Letícia Galvão</cp:lastModifiedBy>
  <cp:revision>4</cp:revision>
  <dcterms:created xsi:type="dcterms:W3CDTF">2006-08-16T00:00:00Z</dcterms:created>
  <dcterms:modified xsi:type="dcterms:W3CDTF">2026-01-26T16:18:47Z</dcterms:modified>
  <dc:identifier>DAG1i6nq2zM</dc:identifier>
</cp:coreProperties>
</file>